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96" y="-12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Shape 3"/>
          <p:cNvSpPr>
            <a:spLocks noGrp="1" noRo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96"/>
          <p:cNvSpPr>
            <a:spLocks noGrp="1" noRot="1"/>
          </p:cNvSpPr>
          <p:nvPr>
            <p:ph type="sldImg" idx="2"/>
          </p:nvPr>
        </p:nvSpPr>
        <p:spPr>
          <a:noFill/>
          <a:ln>
            <a:headEnd/>
            <a:tailEnd/>
          </a:ln>
        </p:spPr>
      </p:sp>
      <p:sp>
        <p:nvSpPr>
          <p:cNvPr id="27650" name="Shape 97"/>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smtClean="0"/>
              <a:t>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02"/>
          <p:cNvSpPr>
            <a:spLocks noGrp="1" noRot="1"/>
          </p:cNvSpPr>
          <p:nvPr>
            <p:ph type="sldImg" idx="2"/>
          </p:nvPr>
        </p:nvSpPr>
        <p:spPr>
          <a:noFill/>
          <a:ln>
            <a:headEnd/>
            <a:tailEnd/>
          </a:ln>
        </p:spPr>
      </p:sp>
      <p:sp>
        <p:nvSpPr>
          <p:cNvPr id="29698" name="Shape 10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08"/>
          <p:cNvSpPr>
            <a:spLocks noGrp="1" noRot="1"/>
          </p:cNvSpPr>
          <p:nvPr>
            <p:ph type="sldImg" idx="2"/>
          </p:nvPr>
        </p:nvSpPr>
        <p:spPr>
          <a:noFill/>
          <a:ln>
            <a:headEnd/>
            <a:tailEnd/>
          </a:ln>
        </p:spPr>
      </p:sp>
      <p:sp>
        <p:nvSpPr>
          <p:cNvPr id="31746" name="Shape 10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15"/>
          <p:cNvSpPr>
            <a:spLocks noGrp="1" noRot="1"/>
          </p:cNvSpPr>
          <p:nvPr>
            <p:ph type="sldImg" idx="2"/>
          </p:nvPr>
        </p:nvSpPr>
        <p:spPr>
          <a:noFill/>
          <a:ln>
            <a:headEnd/>
            <a:tailEnd/>
          </a:ln>
        </p:spPr>
      </p:sp>
      <p:sp>
        <p:nvSpPr>
          <p:cNvPr id="33794" name="Shape 11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21"/>
          <p:cNvSpPr>
            <a:spLocks noGrp="1" noRot="1"/>
          </p:cNvSpPr>
          <p:nvPr>
            <p:ph type="sldImg" idx="2"/>
          </p:nvPr>
        </p:nvSpPr>
        <p:spPr>
          <a:noFill/>
          <a:ln>
            <a:headEnd/>
            <a:tailEnd/>
          </a:ln>
        </p:spPr>
      </p:sp>
      <p:sp>
        <p:nvSpPr>
          <p:cNvPr id="35842" name="Shape 12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27"/>
          <p:cNvSpPr>
            <a:spLocks noGrp="1" noRot="1"/>
          </p:cNvSpPr>
          <p:nvPr>
            <p:ph type="sldImg" idx="2"/>
          </p:nvPr>
        </p:nvSpPr>
        <p:spPr>
          <a:noFill/>
          <a:ln>
            <a:headEnd/>
            <a:tailEnd/>
          </a:ln>
        </p:spPr>
      </p:sp>
      <p:sp>
        <p:nvSpPr>
          <p:cNvPr id="37890" name="Shape 12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33"/>
          <p:cNvSpPr>
            <a:spLocks noGrp="1" noRot="1"/>
          </p:cNvSpPr>
          <p:nvPr>
            <p:ph type="sldImg" idx="2"/>
          </p:nvPr>
        </p:nvSpPr>
        <p:spPr>
          <a:noFill/>
          <a:ln>
            <a:headEnd/>
            <a:tailEnd/>
          </a:ln>
        </p:spPr>
      </p:sp>
      <p:sp>
        <p:nvSpPr>
          <p:cNvPr id="39938" name="Shape 134"/>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smtClean="0"/>
              <a:t>Marxism is a materialist philosophy, rather than idealist, and is based on fact.  It looks at the world as something to be changed.  Idealists consider religion or the spiritual world as one that influences or changes.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39"/>
          <p:cNvSpPr>
            <a:spLocks noGrp="1" noRot="1"/>
          </p:cNvSpPr>
          <p:nvPr>
            <p:ph type="sldImg" idx="2"/>
          </p:nvPr>
        </p:nvSpPr>
        <p:spPr>
          <a:noFill/>
          <a:ln>
            <a:headEnd/>
            <a:tailEnd/>
          </a:ln>
        </p:spPr>
      </p:sp>
      <p:sp>
        <p:nvSpPr>
          <p:cNvPr id="41986" name="Shape 14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19A27CF8-3BEA-4AD0-BA60-A189DE30FD1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anchor="b"/>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4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E6C913C1-FD64-44D9-90C7-5652AD2AA6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F07C6149-D2B1-41B5-989A-8380BF4579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anchor="b"/>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6" name="Shape 56"/>
          <p:cNvSpPr txBox="1">
            <a:spLocks noGrp="1"/>
          </p:cNvSpPr>
          <p:nvPr>
            <p:ph type="subTitle" idx="1"/>
          </p:nvPr>
        </p:nvSpPr>
        <p:spPr>
          <a:xfrm>
            <a:off x="311700" y="2834125"/>
            <a:ext cx="8520600" cy="792600"/>
          </a:xfrm>
          <a:prstGeom prst="rect">
            <a:avLst/>
          </a:prstGeom>
        </p:spPr>
        <p:txBody>
          <a:bodyPr/>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 name="Shape 5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F573D118-A7A6-4D83-9140-554927C2219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150850"/>
            <a:ext cx="8520600" cy="841800"/>
          </a:xfrm>
          <a:prstGeom prst="rect">
            <a:avLst/>
          </a:prstGeom>
        </p:spPr>
        <p:txBody>
          <a:bodyPr anchor="ctr"/>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3" name="Shape 60"/>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E3CE0C09-77EC-4D6F-B330-B6D98E63228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11700" y="1152475"/>
            <a:ext cx="8520600" cy="34164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 name="Shape 6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A3888A60-4615-4F27-9B41-3BEE3DBE141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311700" y="1152475"/>
            <a:ext cx="3999900" cy="3416400"/>
          </a:xfrm>
          <a:prstGeom prst="rect">
            <a:avLst/>
          </a:prstGeom>
        </p:spPr>
        <p:txBody>
          <a:bodyPr/>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8" name="Shape 68"/>
          <p:cNvSpPr txBox="1">
            <a:spLocks noGrp="1"/>
          </p:cNvSpPr>
          <p:nvPr>
            <p:ph type="body" idx="2"/>
          </p:nvPr>
        </p:nvSpPr>
        <p:spPr>
          <a:xfrm>
            <a:off x="4832400" y="1152475"/>
            <a:ext cx="3999900" cy="3416400"/>
          </a:xfrm>
          <a:prstGeom prst="rect">
            <a:avLst/>
          </a:prstGeom>
        </p:spPr>
        <p:txBody>
          <a:bodyPr/>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5" name="Shape 6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BD18EBB9-5D8D-4C7C-B5EA-F13325959C7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 name="Shape 72"/>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E52B252F-5644-4186-B9ED-677A4498E58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55600"/>
            <a:ext cx="2808000" cy="755700"/>
          </a:xfrm>
          <a:prstGeom prst="rect">
            <a:avLst/>
          </a:prstGeom>
        </p:spPr>
        <p:txBody>
          <a:bodyPr anchor="b"/>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5" name="Shape 75"/>
          <p:cNvSpPr txBox="1">
            <a:spLocks noGrp="1"/>
          </p:cNvSpPr>
          <p:nvPr>
            <p:ph type="body" idx="1"/>
          </p:nvPr>
        </p:nvSpPr>
        <p:spPr>
          <a:xfrm>
            <a:off x="311700" y="1389600"/>
            <a:ext cx="2808000" cy="3179400"/>
          </a:xfrm>
          <a:prstGeom prst="rect">
            <a:avLst/>
          </a:prstGeom>
        </p:spPr>
        <p:txBody>
          <a:bodyPr/>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 name="Shape 76"/>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3F1107D9-0630-4309-9567-3E4EE11952D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6367800" cy="4090800"/>
          </a:xfrm>
          <a:prstGeom prst="rect">
            <a:avLst/>
          </a:prstGeom>
        </p:spPr>
        <p:txBody>
          <a:bodyPr anchor="ctr"/>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 name="Shape 7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7F3D6BBA-F10A-43E8-9E77-997F128D2E5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80"/>
        <p:cNvGrpSpPr/>
        <p:nvPr/>
      </p:nvGrpSpPr>
      <p:grpSpPr>
        <a:xfrm>
          <a:off x="0" y="0"/>
          <a:ext cx="0" cy="0"/>
          <a:chOff x="0" y="0"/>
          <a:chExt cx="0" cy="0"/>
        </a:xfrm>
      </p:grpSpPr>
      <p:sp>
        <p:nvSpPr>
          <p:cNvPr id="5" name="Shape 81"/>
          <p:cNvSpPr>
            <a:spLocks noChangeArrowheads="1"/>
          </p:cNvSpPr>
          <p:nvPr/>
        </p:nvSpPr>
        <p:spPr bwMode="auto">
          <a:xfrm>
            <a:off x="4572000" y="0"/>
            <a:ext cx="4572000" cy="5143500"/>
          </a:xfrm>
          <a:prstGeom prst="rect">
            <a:avLst/>
          </a:prstGeom>
          <a:solidFill>
            <a:schemeClr val="bg2"/>
          </a:solidFill>
          <a:ln w="9525">
            <a:noFill/>
            <a:miter lim="800000"/>
            <a:headEnd/>
            <a:tailEnd/>
          </a:ln>
        </p:spPr>
        <p:txBody>
          <a:bodyPr lIns="91425" tIns="91425" rIns="91425" bIns="91425" anchor="ctr"/>
          <a:lstStyle/>
          <a:p>
            <a:endParaRPr lang="en-US"/>
          </a:p>
        </p:txBody>
      </p:sp>
      <p:sp>
        <p:nvSpPr>
          <p:cNvPr id="82" name="Shape 82"/>
          <p:cNvSpPr txBox="1">
            <a:spLocks noGrp="1"/>
          </p:cNvSpPr>
          <p:nvPr>
            <p:ph type="title"/>
          </p:nvPr>
        </p:nvSpPr>
        <p:spPr>
          <a:xfrm>
            <a:off x="265500" y="1233175"/>
            <a:ext cx="4045200" cy="1482300"/>
          </a:xfrm>
          <a:prstGeom prst="rect">
            <a:avLst/>
          </a:prstGeom>
        </p:spPr>
        <p:txBody>
          <a:bodyPr anchor="b"/>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3" name="Shape 83"/>
          <p:cNvSpPr txBox="1">
            <a:spLocks noGrp="1"/>
          </p:cNvSpPr>
          <p:nvPr>
            <p:ph type="subTitle" idx="1"/>
          </p:nvPr>
        </p:nvSpPr>
        <p:spPr>
          <a:xfrm>
            <a:off x="265500" y="2803075"/>
            <a:ext cx="4045200" cy="1235100"/>
          </a:xfrm>
          <a:prstGeom prst="rect">
            <a:avLst/>
          </a:prstGeom>
        </p:spPr>
        <p:txBody>
          <a:bodyPr/>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4" name="Shape 84"/>
          <p:cNvSpPr txBox="1">
            <a:spLocks noGrp="1"/>
          </p:cNvSpPr>
          <p:nvPr>
            <p:ph type="body" idx="2"/>
          </p:nvPr>
        </p:nvSpPr>
        <p:spPr>
          <a:xfrm>
            <a:off x="4939500" y="724200"/>
            <a:ext cx="3837000" cy="3695100"/>
          </a:xfrm>
          <a:prstGeom prst="rect">
            <a:avLst/>
          </a:prstGeom>
        </p:spPr>
        <p:txBody>
          <a:bodyPr anchor="ctr"/>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a:endParaRPr/>
          </a:p>
        </p:txBody>
      </p:sp>
      <p:sp>
        <p:nvSpPr>
          <p:cNvPr id="6" name="Shape 85"/>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E229B80A-3DEB-4D77-A38C-FE7F319BFD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anchor="ctr"/>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 name="Shape 15"/>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DEBF9C98-93B2-4654-A203-02D10780901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p:spPr>
        <p:txBody>
          <a:bodyPr anchor="ctr"/>
          <a:lstStyle>
            <a:lvl1pPr lvl="0" rtl="0">
              <a:lnSpc>
                <a:spcPct val="100000"/>
              </a:lnSpc>
              <a:spcBef>
                <a:spcPts val="0"/>
              </a:spcBef>
              <a:spcAft>
                <a:spcPts val="0"/>
              </a:spcAft>
              <a:buNone/>
              <a:defRPr/>
            </a:lvl1pPr>
          </a:lstStyle>
          <a:p>
            <a:endParaRPr/>
          </a:p>
        </p:txBody>
      </p:sp>
      <p:sp>
        <p:nvSpPr>
          <p:cNvPr id="3" name="Shape 88"/>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B4743911-A2DC-4CBF-B690-408593A3BC8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106125"/>
            <a:ext cx="8520600" cy="1963500"/>
          </a:xfrm>
          <a:prstGeom prst="rect">
            <a:avLst/>
          </a:prstGeom>
        </p:spPr>
        <p:txBody>
          <a:bodyPr anchor="b"/>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91" name="Shape 91"/>
          <p:cNvSpPr txBox="1">
            <a:spLocks noGrp="1"/>
          </p:cNvSpPr>
          <p:nvPr>
            <p:ph type="body" idx="1"/>
          </p:nvPr>
        </p:nvSpPr>
        <p:spPr>
          <a:xfrm>
            <a:off x="311700" y="3152225"/>
            <a:ext cx="8520600" cy="1300800"/>
          </a:xfrm>
          <a:prstGeom prst="rect">
            <a:avLst/>
          </a:prstGeom>
        </p:spPr>
        <p:txBody>
          <a:bodyPr/>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 name="Shape 92"/>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DD06A377-62BD-40DD-8C27-F742FF36EE7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93"/>
        <p:cNvGrpSpPr/>
        <p:nvPr/>
      </p:nvGrpSpPr>
      <p:grpSpPr>
        <a:xfrm>
          <a:off x="0" y="0"/>
          <a:ext cx="0" cy="0"/>
          <a:chOff x="0" y="0"/>
          <a:chExt cx="0" cy="0"/>
        </a:xfrm>
      </p:grpSpPr>
      <p:sp>
        <p:nvSpPr>
          <p:cNvPr id="2" name="Shape 9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609AB124-BAF6-4E60-B746-13B2289239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B5B159E3-F5D0-40B5-8C51-AD7D1BC75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38ACE8B1-2213-4EFA-B53C-F698981B1EC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27"/>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4565BB14-82E1-4DAA-93F9-35BF3F15DA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1"/>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7D00F221-7635-44A6-8CFD-C1B2A2F98E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anchor="ct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 name="Shape 34"/>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62C84BA6-76C5-49FB-9FAC-6D267AB99EE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endParaRPr lang="en-US"/>
          </a:p>
        </p:txBody>
      </p:sp>
      <p:sp>
        <p:nvSpPr>
          <p:cNvPr id="37" name="Shape 37"/>
          <p:cNvSpPr txBox="1">
            <a:spLocks noGrp="1"/>
          </p:cNvSpPr>
          <p:nvPr>
            <p:ph type="title"/>
          </p:nvPr>
        </p:nvSpPr>
        <p:spPr>
          <a:xfrm>
            <a:off x="265500" y="1233175"/>
            <a:ext cx="4045200" cy="1482300"/>
          </a:xfrm>
          <a:prstGeom prst="rect">
            <a:avLst/>
          </a:prstGeom>
        </p:spPr>
        <p:txBody>
          <a:bodyPr anchor="b"/>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anchor="ct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40"/>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C5D54186-1676-4507-BCF0-F953C1907F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anchor="ctr"/>
          <a:lstStyle>
            <a:lvl1pPr lvl="0">
              <a:lnSpc>
                <a:spcPct val="100000"/>
              </a:lnSpc>
              <a:spcBef>
                <a:spcPts val="0"/>
              </a:spcBef>
              <a:spcAft>
                <a:spcPts val="0"/>
              </a:spcAft>
              <a:buNone/>
              <a:defRPr/>
            </a:lvl1pPr>
          </a:lstStyle>
          <a:p>
            <a:endParaRPr/>
          </a:p>
        </p:txBody>
      </p:sp>
      <p:sp>
        <p:nvSpPr>
          <p:cNvPr id="3" name="Shape 43"/>
          <p:cNvSpPr txBox="1">
            <a:spLocks noGrp="1"/>
          </p:cNvSpPr>
          <p:nvPr>
            <p:ph type="sldNum" idx="10"/>
          </p:nvPr>
        </p:nvSpPr>
        <p:spPr bwMode="auto">
          <a:xfrm>
            <a:off x="8472488" y="4662488"/>
            <a:ext cx="549275" cy="393700"/>
          </a:xfrm>
          <a:prstGeom prst="rect">
            <a:avLst/>
          </a:prstGeom>
          <a:noFill/>
          <a:ln>
            <a:miter lim="800000"/>
            <a:headEnd/>
            <a:tailEnd/>
          </a:ln>
        </p:spPr>
        <p:txBody>
          <a:bodyPr vert="horz" wrap="square" lIns="91425" tIns="91425" rIns="91425" bIns="91425" numCol="1" anchor="ctr" anchorCtr="0" compatLnSpc="1">
            <a:prstTxWarp prst="textNoShape">
              <a:avLst/>
            </a:prstTxWarp>
          </a:bodyPr>
          <a:lstStyle>
            <a:lvl1pPr>
              <a:defRPr/>
            </a:lvl1pPr>
          </a:lstStyle>
          <a:p>
            <a:fld id="{D827CFB4-80AE-4F41-A272-8948253A370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Shape 7"/>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8"/>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fld id="{EC918334-3922-427A-BBA3-0BD417A6231F}" type="slidenum">
              <a:rPr lang="en-US" sz="1000">
                <a:solidFill>
                  <a:srgbClr val="595959"/>
                </a:solidFill>
              </a:rPr>
              <a:pPr algn="r"/>
              <a:t>‹#›</a:t>
            </a:fld>
            <a:endParaRPr lang="en-US"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5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3315" name="Shape 52"/>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3316" name="Shape 53"/>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fld id="{FFA2EA8A-89BD-4096-BA73-ADB4F3AC3D8B}" type="slidenum">
              <a:rPr lang="en-US" sz="1000">
                <a:solidFill>
                  <a:srgbClr val="ADADAD"/>
                </a:solidFill>
              </a:rPr>
              <a:pPr algn="r"/>
              <a:t>‹#›</a:t>
            </a:fld>
            <a:endParaRPr lang="en-US" sz="1000">
              <a:solidFill>
                <a:srgbClr val="ADADAD"/>
              </a:solidFill>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99"/>
          <p:cNvSpPr txBox="1">
            <a:spLocks noGrp="1"/>
          </p:cNvSpPr>
          <p:nvPr>
            <p:ph type="ctrTitle"/>
          </p:nvPr>
        </p:nvSpPr>
        <p:spPr>
          <a:xfrm>
            <a:off x="311150" y="684213"/>
            <a:ext cx="8521700" cy="1227137"/>
          </a:xfrm>
        </p:spPr>
        <p:txBody>
          <a:bodyPr/>
          <a:lstStyle/>
          <a:p>
            <a:pPr eaLnBrk="1" hangingPunct="1">
              <a:spcBef>
                <a:spcPct val="0"/>
              </a:spcBef>
              <a:buClr>
                <a:srgbClr val="FFFFFF"/>
              </a:buClr>
              <a:buSzTx/>
            </a:pPr>
            <a:r>
              <a:rPr lang="en-US" b="1" i="1" smtClean="0">
                <a:solidFill>
                  <a:srgbClr val="FFFFFF"/>
                </a:solidFill>
                <a:latin typeface="Arial" charset="0"/>
                <a:cs typeface="Arial" charset="0"/>
              </a:rPr>
              <a:t>MARXIST THEORY</a:t>
            </a:r>
          </a:p>
        </p:txBody>
      </p:sp>
      <p:pic>
        <p:nvPicPr>
          <p:cNvPr id="26626" name="Shape 100"/>
          <p:cNvPicPr preferRelativeResize="0">
            <a:picLocks noChangeAspect="1" noChangeArrowheads="1"/>
          </p:cNvPicPr>
          <p:nvPr/>
        </p:nvPicPr>
        <p:blipFill>
          <a:blip r:embed="rId3"/>
          <a:srcRect/>
          <a:stretch>
            <a:fillRect/>
          </a:stretch>
        </p:blipFill>
        <p:spPr bwMode="auto">
          <a:xfrm>
            <a:off x="2349500" y="1911350"/>
            <a:ext cx="4445000" cy="29098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05"/>
          <p:cNvSpPr txBox="1">
            <a:spLocks noGrp="1"/>
          </p:cNvSpPr>
          <p:nvPr>
            <p:ph type="title"/>
          </p:nvPr>
        </p:nvSpPr>
        <p:spPr>
          <a:xfrm>
            <a:off x="311150" y="223838"/>
            <a:ext cx="8521700" cy="571500"/>
          </a:xfrm>
        </p:spPr>
        <p:txBody>
          <a:bodyPr/>
          <a:lstStyle/>
          <a:p>
            <a:pPr eaLnBrk="1" hangingPunct="1">
              <a:spcBef>
                <a:spcPct val="0"/>
              </a:spcBef>
              <a:buClr>
                <a:srgbClr val="FFFFFF"/>
              </a:buClr>
            </a:pPr>
            <a:r>
              <a:rPr lang="en-US" sz="6000" b="1" i="1" smtClean="0">
                <a:solidFill>
                  <a:srgbClr val="FFFFFF"/>
                </a:solidFill>
                <a:latin typeface="Arial" charset="0"/>
                <a:cs typeface="Arial" charset="0"/>
              </a:rPr>
              <a:t>MARXIST THEORY</a:t>
            </a:r>
          </a:p>
        </p:txBody>
      </p:sp>
      <p:sp>
        <p:nvSpPr>
          <p:cNvPr id="28674" name="Shape 106"/>
          <p:cNvSpPr txBox="1">
            <a:spLocks noGrp="1"/>
          </p:cNvSpPr>
          <p:nvPr>
            <p:ph type="body" idx="1"/>
          </p:nvPr>
        </p:nvSpPr>
        <p:spPr>
          <a:xfrm>
            <a:off x="139700" y="1103313"/>
            <a:ext cx="8693150" cy="3522662"/>
          </a:xfrm>
        </p:spPr>
        <p:txBody>
          <a:bodyPr/>
          <a:lstStyle/>
          <a:p>
            <a:pPr marL="457200"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Background</a:t>
            </a:r>
          </a:p>
          <a:p>
            <a:pPr marL="914400" lvl="1" indent="-381000" eaLnBrk="1" hangingPunct="1">
              <a:lnSpc>
                <a:spcPct val="115000"/>
              </a:lnSpc>
              <a:spcBef>
                <a:spcPct val="0"/>
              </a:spcBef>
              <a:spcAft>
                <a:spcPts val="1600"/>
              </a:spcAft>
              <a:buClr>
                <a:srgbClr val="ADADAD"/>
              </a:buClr>
            </a:pPr>
            <a:r>
              <a:rPr lang="en-US" sz="2400" b="1" smtClean="0">
                <a:solidFill>
                  <a:srgbClr val="ADADAD"/>
                </a:solidFill>
                <a:latin typeface="Arial" charset="0"/>
                <a:cs typeface="Arial" charset="0"/>
              </a:rPr>
              <a:t>To succeed in America, we must compete against each other for financial success</a:t>
            </a:r>
          </a:p>
          <a:p>
            <a:pPr marL="914400" lvl="1" indent="-381000" eaLnBrk="1" hangingPunct="1">
              <a:lnSpc>
                <a:spcPct val="115000"/>
              </a:lnSpc>
              <a:spcBef>
                <a:spcPct val="0"/>
              </a:spcBef>
              <a:spcAft>
                <a:spcPts val="1600"/>
              </a:spcAft>
              <a:buClr>
                <a:srgbClr val="ADADAD"/>
              </a:buClr>
            </a:pPr>
            <a:r>
              <a:rPr lang="en-US" sz="2400" b="1" smtClean="0">
                <a:solidFill>
                  <a:srgbClr val="ADADAD"/>
                </a:solidFill>
                <a:latin typeface="Arial" charset="0"/>
                <a:cs typeface="Arial" charset="0"/>
              </a:rPr>
              <a:t>The “rise to the top” is a virtue</a:t>
            </a:r>
          </a:p>
          <a:p>
            <a:pPr marL="914400" lvl="1" indent="-381000" eaLnBrk="1" hangingPunct="1">
              <a:lnSpc>
                <a:spcPct val="115000"/>
              </a:lnSpc>
              <a:spcBef>
                <a:spcPct val="0"/>
              </a:spcBef>
              <a:spcAft>
                <a:spcPts val="1600"/>
              </a:spcAft>
              <a:buClr>
                <a:srgbClr val="ADADAD"/>
              </a:buClr>
            </a:pPr>
            <a:r>
              <a:rPr lang="en-US" sz="2400" b="1" smtClean="0">
                <a:solidFill>
                  <a:srgbClr val="ADADAD"/>
                </a:solidFill>
                <a:latin typeface="Arial" charset="0"/>
                <a:cs typeface="Arial" charset="0"/>
              </a:rPr>
              <a:t>Both religious and educational systems foster the spirit of individual competition and the desire for financial prosperity</a:t>
            </a:r>
          </a:p>
          <a:p>
            <a:pPr marL="457200"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Goal</a:t>
            </a:r>
          </a:p>
          <a:p>
            <a:pPr marL="914400" lvl="1" indent="-381000" eaLnBrk="1" hangingPunct="1">
              <a:lnSpc>
                <a:spcPct val="115000"/>
              </a:lnSpc>
              <a:spcBef>
                <a:spcPct val="0"/>
              </a:spcBef>
              <a:spcAft>
                <a:spcPts val="1600"/>
              </a:spcAft>
              <a:buClr>
                <a:srgbClr val="ADADAD"/>
              </a:buClr>
            </a:pPr>
            <a:r>
              <a:rPr lang="en-US" sz="2400" b="1" smtClean="0">
                <a:solidFill>
                  <a:srgbClr val="ADADAD"/>
                </a:solidFill>
                <a:latin typeface="Arial" charset="0"/>
                <a:cs typeface="Arial" charset="0"/>
              </a:rPr>
              <a:t>To achieve a worldwide classless society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11"/>
          <p:cNvSpPr txBox="1">
            <a:spLocks noGrp="1"/>
          </p:cNvSpPr>
          <p:nvPr>
            <p:ph type="title"/>
          </p:nvPr>
        </p:nvSpPr>
        <p:spPr>
          <a:xfrm>
            <a:off x="311150" y="444500"/>
            <a:ext cx="8521700" cy="573088"/>
          </a:xfrm>
        </p:spPr>
        <p:txBody>
          <a:bodyPr/>
          <a:lstStyle/>
          <a:p>
            <a:pPr eaLnBrk="1" hangingPunct="1">
              <a:spcBef>
                <a:spcPct val="0"/>
              </a:spcBef>
              <a:buClr>
                <a:srgbClr val="FFFFFF"/>
              </a:buClr>
            </a:pPr>
            <a:r>
              <a:rPr lang="en-US" sz="4800" b="1" i="1" smtClean="0">
                <a:solidFill>
                  <a:srgbClr val="FFFFFF"/>
                </a:solidFill>
                <a:latin typeface="Arial" charset="0"/>
                <a:cs typeface="Arial" charset="0"/>
              </a:rPr>
              <a:t>MARXIST THEORY</a:t>
            </a:r>
          </a:p>
        </p:txBody>
      </p:sp>
      <p:sp>
        <p:nvSpPr>
          <p:cNvPr id="30722" name="Shape 112"/>
          <p:cNvSpPr txBox="1">
            <a:spLocks noGrp="1"/>
          </p:cNvSpPr>
          <p:nvPr>
            <p:ph type="body" idx="1"/>
          </p:nvPr>
        </p:nvSpPr>
        <p:spPr>
          <a:xfrm>
            <a:off x="311150" y="1490663"/>
            <a:ext cx="8521700" cy="3416300"/>
          </a:xfrm>
        </p:spPr>
        <p:txBody>
          <a:bodyPr/>
          <a:lstStyle/>
          <a:p>
            <a:pPr marL="457200"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To interpret any artistic work, ask</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What oppressive socio-economic ideologies influence the characters’ behaviors?</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Does the artistic work combat these ideologies?</a:t>
            </a:r>
          </a:p>
        </p:txBody>
      </p:sp>
      <p:pic>
        <p:nvPicPr>
          <p:cNvPr id="30723" name="Shape 113"/>
          <p:cNvPicPr preferRelativeResize="0">
            <a:picLocks noChangeAspect="1" noChangeArrowheads="1"/>
          </p:cNvPicPr>
          <p:nvPr/>
        </p:nvPicPr>
        <p:blipFill>
          <a:blip r:embed="rId3"/>
          <a:srcRect/>
          <a:stretch>
            <a:fillRect/>
          </a:stretch>
        </p:blipFill>
        <p:spPr bwMode="auto">
          <a:xfrm>
            <a:off x="6464300" y="230188"/>
            <a:ext cx="2260600" cy="12604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18"/>
          <p:cNvSpPr txBox="1">
            <a:spLocks noGrp="1"/>
          </p:cNvSpPr>
          <p:nvPr>
            <p:ph type="title"/>
          </p:nvPr>
        </p:nvSpPr>
        <p:spPr>
          <a:xfrm>
            <a:off x="311150" y="444500"/>
            <a:ext cx="8521700" cy="573088"/>
          </a:xfrm>
        </p:spPr>
        <p:txBody>
          <a:bodyPr/>
          <a:lstStyle/>
          <a:p>
            <a:pPr eaLnBrk="1" hangingPunct="1">
              <a:spcBef>
                <a:spcPct val="0"/>
              </a:spcBef>
              <a:buClr>
                <a:srgbClr val="FFFFFF"/>
              </a:buClr>
            </a:pPr>
            <a:r>
              <a:rPr lang="en-US" sz="6000" b="1" i="1" smtClean="0">
                <a:solidFill>
                  <a:srgbClr val="FFFFFF"/>
                </a:solidFill>
                <a:latin typeface="Arial" charset="0"/>
                <a:cs typeface="Arial" charset="0"/>
              </a:rPr>
              <a:t>BASIC CONCEPTS</a:t>
            </a:r>
          </a:p>
        </p:txBody>
      </p:sp>
      <p:sp>
        <p:nvSpPr>
          <p:cNvPr id="32770" name="Shape 119"/>
          <p:cNvSpPr txBox="1">
            <a:spLocks noGrp="1"/>
          </p:cNvSpPr>
          <p:nvPr>
            <p:ph type="body" idx="1"/>
          </p:nvPr>
        </p:nvSpPr>
        <p:spPr>
          <a:xfrm>
            <a:off x="209550" y="1419225"/>
            <a:ext cx="8783638" cy="3533775"/>
          </a:xfrm>
        </p:spPr>
        <p:txBody>
          <a:bodyPr/>
          <a:lstStyle/>
          <a:p>
            <a:pPr marL="457200" indent="-419100" eaLnBrk="1" hangingPunct="1">
              <a:lnSpc>
                <a:spcPct val="115000"/>
              </a:lnSpc>
              <a:spcBef>
                <a:spcPct val="0"/>
              </a:spcBef>
              <a:spcAft>
                <a:spcPts val="1600"/>
              </a:spcAft>
              <a:buClr>
                <a:srgbClr val="BF9000"/>
              </a:buClr>
            </a:pPr>
            <a:r>
              <a:rPr lang="en-US" sz="3000" b="1" smtClean="0">
                <a:solidFill>
                  <a:srgbClr val="BF9000"/>
                </a:solidFill>
                <a:latin typeface="Arial" charset="0"/>
                <a:cs typeface="Arial" charset="0"/>
              </a:rPr>
              <a:t>Classism</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Our</a:t>
            </a:r>
            <a:r>
              <a:rPr lang="en-US" sz="3000" smtClean="0">
                <a:solidFill>
                  <a:srgbClr val="ADADAD"/>
                </a:solidFill>
                <a:latin typeface="Arial" charset="0"/>
                <a:cs typeface="Arial" charset="0"/>
              </a:rPr>
              <a:t> </a:t>
            </a:r>
            <a:r>
              <a:rPr lang="en-US" sz="3000" b="1" smtClean="0">
                <a:solidFill>
                  <a:srgbClr val="ADADAD"/>
                </a:solidFill>
                <a:latin typeface="Arial" charset="0"/>
                <a:cs typeface="Arial" charset="0"/>
              </a:rPr>
              <a:t>value as human beings is directly related to the social class to which we belong</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Those in the highest class should hold leadership positions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24"/>
          <p:cNvSpPr txBox="1">
            <a:spLocks noGrp="1"/>
          </p:cNvSpPr>
          <p:nvPr>
            <p:ph type="title"/>
          </p:nvPr>
        </p:nvSpPr>
        <p:spPr>
          <a:xfrm>
            <a:off x="311150" y="444500"/>
            <a:ext cx="8521700" cy="573088"/>
          </a:xfrm>
        </p:spPr>
        <p:txBody>
          <a:bodyPr/>
          <a:lstStyle/>
          <a:p>
            <a:pPr eaLnBrk="1" hangingPunct="1">
              <a:spcBef>
                <a:spcPct val="0"/>
              </a:spcBef>
              <a:buClr>
                <a:srgbClr val="FFFFFF"/>
              </a:buClr>
            </a:pPr>
            <a:r>
              <a:rPr lang="en-US" sz="6000" b="1" i="1" smtClean="0">
                <a:solidFill>
                  <a:srgbClr val="FFFFFF"/>
                </a:solidFill>
                <a:latin typeface="Arial" charset="0"/>
                <a:cs typeface="Arial" charset="0"/>
              </a:rPr>
              <a:t>BASIC CONCEPTS</a:t>
            </a:r>
          </a:p>
        </p:txBody>
      </p:sp>
      <p:sp>
        <p:nvSpPr>
          <p:cNvPr id="34818" name="Shape 125"/>
          <p:cNvSpPr txBox="1">
            <a:spLocks noGrp="1"/>
          </p:cNvSpPr>
          <p:nvPr>
            <p:ph type="body" idx="1"/>
          </p:nvPr>
        </p:nvSpPr>
        <p:spPr>
          <a:xfrm>
            <a:off x="209550" y="1419225"/>
            <a:ext cx="8783638" cy="3533775"/>
          </a:xfrm>
        </p:spPr>
        <p:txBody>
          <a:bodyPr/>
          <a:lstStyle/>
          <a:p>
            <a:pPr marL="457200" indent="-419100" eaLnBrk="1" hangingPunct="1">
              <a:lnSpc>
                <a:spcPct val="115000"/>
              </a:lnSpc>
              <a:spcBef>
                <a:spcPct val="0"/>
              </a:spcBef>
              <a:spcAft>
                <a:spcPts val="1600"/>
              </a:spcAft>
              <a:buClr>
                <a:srgbClr val="BF9000"/>
              </a:buClr>
            </a:pPr>
            <a:r>
              <a:rPr lang="en-US" sz="3000" b="1" smtClean="0">
                <a:solidFill>
                  <a:srgbClr val="BF9000"/>
                </a:solidFill>
                <a:latin typeface="Arial" charset="0"/>
                <a:cs typeface="Arial" charset="0"/>
              </a:rPr>
              <a:t>Classism</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Marxism considers classism unfair because it grants privileges to a small segment</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Marxism considers the acquisition of money is not a sign of merit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30"/>
          <p:cNvSpPr txBox="1">
            <a:spLocks noGrp="1"/>
          </p:cNvSpPr>
          <p:nvPr>
            <p:ph type="title"/>
          </p:nvPr>
        </p:nvSpPr>
        <p:spPr>
          <a:xfrm>
            <a:off x="311150" y="444500"/>
            <a:ext cx="8521700" cy="573088"/>
          </a:xfrm>
        </p:spPr>
        <p:txBody>
          <a:bodyPr/>
          <a:lstStyle/>
          <a:p>
            <a:pPr eaLnBrk="1" hangingPunct="1">
              <a:spcBef>
                <a:spcPct val="0"/>
              </a:spcBef>
              <a:buClr>
                <a:srgbClr val="FFFFFF"/>
              </a:buClr>
            </a:pPr>
            <a:r>
              <a:rPr lang="en-US" sz="6000" b="1" i="1" smtClean="0">
                <a:solidFill>
                  <a:srgbClr val="FFFFFF"/>
                </a:solidFill>
                <a:latin typeface="Arial" charset="0"/>
                <a:cs typeface="Arial" charset="0"/>
              </a:rPr>
              <a:t>BASIC CONCEPTS</a:t>
            </a:r>
          </a:p>
        </p:txBody>
      </p:sp>
      <p:sp>
        <p:nvSpPr>
          <p:cNvPr id="36866" name="Shape 131"/>
          <p:cNvSpPr txBox="1">
            <a:spLocks noGrp="1"/>
          </p:cNvSpPr>
          <p:nvPr>
            <p:ph type="body" idx="1"/>
          </p:nvPr>
        </p:nvSpPr>
        <p:spPr>
          <a:xfrm>
            <a:off x="209550" y="1419225"/>
            <a:ext cx="8783638" cy="3533775"/>
          </a:xfrm>
        </p:spPr>
        <p:txBody>
          <a:bodyPr/>
          <a:lstStyle/>
          <a:p>
            <a:pPr marL="457200" indent="-419100" eaLnBrk="1" hangingPunct="1">
              <a:lnSpc>
                <a:spcPct val="115000"/>
              </a:lnSpc>
              <a:spcBef>
                <a:spcPct val="0"/>
              </a:spcBef>
              <a:spcAft>
                <a:spcPts val="1600"/>
              </a:spcAft>
              <a:buClr>
                <a:srgbClr val="BF9000"/>
              </a:buClr>
            </a:pPr>
            <a:r>
              <a:rPr lang="en-US" sz="3000" b="1" smtClean="0">
                <a:solidFill>
                  <a:srgbClr val="BF9000"/>
                </a:solidFill>
                <a:latin typeface="Arial" charset="0"/>
                <a:cs typeface="Arial" charset="0"/>
              </a:rPr>
              <a:t>Capitalism</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Our</a:t>
            </a:r>
            <a:r>
              <a:rPr lang="en-US" sz="3000" smtClean="0">
                <a:solidFill>
                  <a:srgbClr val="ADADAD"/>
                </a:solidFill>
                <a:latin typeface="Arial" charset="0"/>
                <a:cs typeface="Arial" charset="0"/>
              </a:rPr>
              <a:t> </a:t>
            </a:r>
            <a:r>
              <a:rPr lang="en-US" sz="3000" b="1" smtClean="0">
                <a:solidFill>
                  <a:srgbClr val="ADADAD"/>
                </a:solidFill>
                <a:latin typeface="Arial" charset="0"/>
                <a:cs typeface="Arial" charset="0"/>
              </a:rPr>
              <a:t>value as human beings is directly related to the social class to which we belong</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Those in the highest class should hold leadership positions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36"/>
          <p:cNvSpPr txBox="1">
            <a:spLocks noGrp="1"/>
          </p:cNvSpPr>
          <p:nvPr>
            <p:ph type="title"/>
          </p:nvPr>
        </p:nvSpPr>
        <p:spPr>
          <a:xfrm>
            <a:off x="311150" y="444500"/>
            <a:ext cx="8521700" cy="573088"/>
          </a:xfrm>
        </p:spPr>
        <p:txBody>
          <a:bodyPr/>
          <a:lstStyle/>
          <a:p>
            <a:pPr eaLnBrk="1" hangingPunct="1">
              <a:spcBef>
                <a:spcPct val="0"/>
              </a:spcBef>
              <a:buClr>
                <a:srgbClr val="FFFFFF"/>
              </a:buClr>
            </a:pPr>
            <a:r>
              <a:rPr lang="en-US" sz="6000" b="1" i="1" smtClean="0">
                <a:solidFill>
                  <a:srgbClr val="FFFFFF"/>
                </a:solidFill>
                <a:latin typeface="Arial" charset="0"/>
                <a:cs typeface="Arial" charset="0"/>
              </a:rPr>
              <a:t>BASIC CONCEPTS</a:t>
            </a:r>
          </a:p>
        </p:txBody>
      </p:sp>
      <p:sp>
        <p:nvSpPr>
          <p:cNvPr id="38914" name="Shape 137"/>
          <p:cNvSpPr txBox="1">
            <a:spLocks noGrp="1"/>
          </p:cNvSpPr>
          <p:nvPr>
            <p:ph type="body" idx="1"/>
          </p:nvPr>
        </p:nvSpPr>
        <p:spPr>
          <a:xfrm>
            <a:off x="209550" y="1419225"/>
            <a:ext cx="8783638" cy="3533775"/>
          </a:xfrm>
        </p:spPr>
        <p:txBody>
          <a:bodyPr/>
          <a:lstStyle/>
          <a:p>
            <a:pPr marL="457200" indent="-419100" eaLnBrk="1" hangingPunct="1">
              <a:lnSpc>
                <a:spcPct val="115000"/>
              </a:lnSpc>
              <a:spcBef>
                <a:spcPct val="0"/>
              </a:spcBef>
              <a:spcAft>
                <a:spcPts val="1600"/>
              </a:spcAft>
              <a:buClr>
                <a:srgbClr val="BF9000"/>
              </a:buClr>
            </a:pPr>
            <a:r>
              <a:rPr lang="en-US" sz="3000" b="1" smtClean="0">
                <a:solidFill>
                  <a:srgbClr val="BF9000"/>
                </a:solidFill>
                <a:latin typeface="Arial" charset="0"/>
                <a:cs typeface="Arial" charset="0"/>
              </a:rPr>
              <a:t>Capitalism</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A system in which everything is defined in terms of its worth in money</a:t>
            </a:r>
          </a:p>
          <a:p>
            <a:pPr marL="914400" lvl="1" indent="-419100" eaLnBrk="1" hangingPunct="1">
              <a:lnSpc>
                <a:spcPct val="115000"/>
              </a:lnSpc>
              <a:spcBef>
                <a:spcPct val="0"/>
              </a:spcBef>
              <a:spcAft>
                <a:spcPts val="1600"/>
              </a:spcAft>
              <a:buClr>
                <a:srgbClr val="ADADAD"/>
              </a:buClr>
            </a:pPr>
            <a:r>
              <a:rPr lang="en-US" sz="3000" b="1" smtClean="0">
                <a:solidFill>
                  <a:srgbClr val="ADADAD"/>
                </a:solidFill>
                <a:latin typeface="Arial" charset="0"/>
                <a:cs typeface="Arial" charset="0"/>
              </a:rPr>
              <a:t>Marxist Theory suggests that capitalism promotes greed, cultivating the idea that virtue is dependent on making money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42"/>
          <p:cNvSpPr txBox="1">
            <a:spLocks noGrp="1"/>
          </p:cNvSpPr>
          <p:nvPr>
            <p:ph type="title"/>
          </p:nvPr>
        </p:nvSpPr>
        <p:spPr>
          <a:xfrm>
            <a:off x="311150" y="444500"/>
            <a:ext cx="8521700" cy="573088"/>
          </a:xfrm>
        </p:spPr>
        <p:txBody>
          <a:bodyPr/>
          <a:lstStyle/>
          <a:p>
            <a:pPr eaLnBrk="1" hangingPunct="1">
              <a:spcBef>
                <a:spcPct val="0"/>
              </a:spcBef>
              <a:buClr>
                <a:srgbClr val="FFFFFF"/>
              </a:buClr>
            </a:pPr>
            <a:r>
              <a:rPr lang="en-US" sz="4800" b="1" i="1" smtClean="0">
                <a:solidFill>
                  <a:srgbClr val="FFFFFF"/>
                </a:solidFill>
                <a:latin typeface="Arial" charset="0"/>
                <a:cs typeface="Arial" charset="0"/>
              </a:rPr>
              <a:t>CAPITALIST IDEOLOGIES</a:t>
            </a:r>
          </a:p>
        </p:txBody>
      </p:sp>
      <p:sp>
        <p:nvSpPr>
          <p:cNvPr id="40962" name="Shape 143"/>
          <p:cNvSpPr txBox="1">
            <a:spLocks noGrp="1"/>
          </p:cNvSpPr>
          <p:nvPr>
            <p:ph type="body" idx="1"/>
          </p:nvPr>
        </p:nvSpPr>
        <p:spPr>
          <a:xfrm>
            <a:off x="311150" y="1371600"/>
            <a:ext cx="8521700" cy="3313113"/>
          </a:xfrm>
        </p:spPr>
        <p:txBody>
          <a:bodyPr/>
          <a:lstStyle/>
          <a:p>
            <a:pPr marL="457200" indent="-228600" eaLnBrk="1" hangingPunct="1">
              <a:lnSpc>
                <a:spcPct val="115000"/>
              </a:lnSpc>
              <a:spcBef>
                <a:spcPct val="0"/>
              </a:spcBef>
              <a:spcAft>
                <a:spcPts val="1600"/>
              </a:spcAft>
              <a:buClr>
                <a:srgbClr val="ADADAD"/>
              </a:buClr>
            </a:pPr>
            <a:r>
              <a:rPr lang="en-US" sz="1800" b="1" smtClean="0">
                <a:solidFill>
                  <a:srgbClr val="ADADAD"/>
                </a:solidFill>
                <a:latin typeface="Arial" charset="0"/>
                <a:cs typeface="Arial" charset="0"/>
              </a:rPr>
              <a:t>Competition</a:t>
            </a:r>
          </a:p>
          <a:p>
            <a:pPr marL="914400" lvl="1" indent="-342900" eaLnBrk="1" hangingPunct="1">
              <a:lnSpc>
                <a:spcPct val="115000"/>
              </a:lnSpc>
              <a:spcBef>
                <a:spcPct val="0"/>
              </a:spcBef>
              <a:spcAft>
                <a:spcPts val="1600"/>
              </a:spcAft>
              <a:buClr>
                <a:srgbClr val="B6D7A8"/>
              </a:buClr>
            </a:pPr>
            <a:r>
              <a:rPr lang="en-US" sz="1800" b="1" smtClean="0">
                <a:solidFill>
                  <a:srgbClr val="B6D7A8"/>
                </a:solidFill>
                <a:latin typeface="Arial" charset="0"/>
                <a:cs typeface="Arial" charset="0"/>
              </a:rPr>
              <a:t>Needs of the community are overlooked</a:t>
            </a:r>
          </a:p>
          <a:p>
            <a:pPr marL="457200" indent="-228600" eaLnBrk="1" hangingPunct="1">
              <a:lnSpc>
                <a:spcPct val="115000"/>
              </a:lnSpc>
              <a:spcBef>
                <a:spcPct val="0"/>
              </a:spcBef>
              <a:spcAft>
                <a:spcPts val="1600"/>
              </a:spcAft>
              <a:buClr>
                <a:srgbClr val="ADADAD"/>
              </a:buClr>
            </a:pPr>
            <a:r>
              <a:rPr lang="en-US" sz="1800" b="1" smtClean="0">
                <a:solidFill>
                  <a:srgbClr val="ADADAD"/>
                </a:solidFill>
                <a:latin typeface="Arial" charset="0"/>
                <a:cs typeface="Arial" charset="0"/>
              </a:rPr>
              <a:t>Commodification</a:t>
            </a:r>
          </a:p>
          <a:p>
            <a:pPr marL="914400" lvl="1" indent="-342900" eaLnBrk="1" hangingPunct="1">
              <a:lnSpc>
                <a:spcPct val="115000"/>
              </a:lnSpc>
              <a:spcBef>
                <a:spcPct val="0"/>
              </a:spcBef>
              <a:spcAft>
                <a:spcPts val="1600"/>
              </a:spcAft>
              <a:buClr>
                <a:srgbClr val="B6D7A8"/>
              </a:buClr>
            </a:pPr>
            <a:r>
              <a:rPr lang="en-US" sz="1800" b="1" smtClean="0">
                <a:solidFill>
                  <a:srgbClr val="B6D7A8"/>
                </a:solidFill>
                <a:latin typeface="Arial" charset="0"/>
                <a:cs typeface="Arial" charset="0"/>
              </a:rPr>
              <a:t>We put an exchange value on people</a:t>
            </a:r>
          </a:p>
          <a:p>
            <a:pPr marL="457200" indent="-228600" eaLnBrk="1" hangingPunct="1">
              <a:lnSpc>
                <a:spcPct val="115000"/>
              </a:lnSpc>
              <a:spcBef>
                <a:spcPct val="0"/>
              </a:spcBef>
              <a:spcAft>
                <a:spcPts val="1600"/>
              </a:spcAft>
              <a:buClr>
                <a:srgbClr val="ADADAD"/>
              </a:buClr>
            </a:pPr>
            <a:r>
              <a:rPr lang="en-US" sz="1800" b="1" smtClean="0">
                <a:solidFill>
                  <a:srgbClr val="ADADAD"/>
                </a:solidFill>
                <a:latin typeface="Arial" charset="0"/>
                <a:cs typeface="Arial" charset="0"/>
              </a:rPr>
              <a:t>The American Dream</a:t>
            </a:r>
          </a:p>
          <a:p>
            <a:pPr marL="914400" lvl="1" indent="-342900" eaLnBrk="1" hangingPunct="1">
              <a:lnSpc>
                <a:spcPct val="115000"/>
              </a:lnSpc>
              <a:spcBef>
                <a:spcPct val="0"/>
              </a:spcBef>
              <a:spcAft>
                <a:spcPts val="1600"/>
              </a:spcAft>
              <a:buClr>
                <a:srgbClr val="B6D7A8"/>
              </a:buClr>
            </a:pPr>
            <a:r>
              <a:rPr lang="en-US" sz="1800" b="1" smtClean="0">
                <a:solidFill>
                  <a:srgbClr val="B6D7A8"/>
                </a:solidFill>
                <a:latin typeface="Arial" charset="0"/>
                <a:cs typeface="Arial" charset="0"/>
              </a:rPr>
              <a:t>Many people do not have equal access to education, employment, housing</a:t>
            </a:r>
          </a:p>
          <a:p>
            <a:pPr marL="457200" indent="-228600" eaLnBrk="1" hangingPunct="1">
              <a:lnSpc>
                <a:spcPct val="115000"/>
              </a:lnSpc>
              <a:spcBef>
                <a:spcPct val="0"/>
              </a:spcBef>
              <a:spcAft>
                <a:spcPts val="1600"/>
              </a:spcAft>
              <a:buClr>
                <a:srgbClr val="ADADAD"/>
              </a:buClr>
            </a:pPr>
            <a:r>
              <a:rPr lang="en-US" sz="1800" b="1" smtClean="0">
                <a:solidFill>
                  <a:srgbClr val="ADADAD"/>
                </a:solidFill>
                <a:latin typeface="Arial" charset="0"/>
                <a:cs typeface="Arial" charset="0"/>
              </a:rPr>
              <a:t>Rugged Individualism</a:t>
            </a:r>
          </a:p>
          <a:p>
            <a:pPr marL="914400" lvl="1" indent="-342900" eaLnBrk="1" hangingPunct="1">
              <a:lnSpc>
                <a:spcPct val="115000"/>
              </a:lnSpc>
              <a:spcBef>
                <a:spcPct val="0"/>
              </a:spcBef>
              <a:spcAft>
                <a:spcPts val="1600"/>
              </a:spcAft>
              <a:buClr>
                <a:srgbClr val="B6D7A8"/>
              </a:buClr>
            </a:pPr>
            <a:r>
              <a:rPr lang="en-US" sz="1800" b="1" smtClean="0">
                <a:solidFill>
                  <a:srgbClr val="B6D7A8"/>
                </a:solidFill>
                <a:latin typeface="Arial" charset="0"/>
                <a:cs typeface="Arial" charset="0"/>
              </a:rPr>
              <a:t>Puts self-interest before the needs of the community</a:t>
            </a:r>
          </a:p>
          <a:p>
            <a:pPr marL="457200" indent="-228600" eaLnBrk="1" hangingPunct="1">
              <a:lnSpc>
                <a:spcPct val="115000"/>
              </a:lnSpc>
              <a:spcBef>
                <a:spcPct val="0"/>
              </a:spcBef>
              <a:spcAft>
                <a:spcPts val="1600"/>
              </a:spcAft>
              <a:buClr>
                <a:srgbClr val="ADADAD"/>
              </a:buClr>
            </a:pPr>
            <a:r>
              <a:rPr lang="en-US" sz="1800" b="1" smtClean="0">
                <a:solidFill>
                  <a:srgbClr val="ADADAD"/>
                </a:solidFill>
                <a:latin typeface="Arial" charset="0"/>
                <a:cs typeface="Arial" charset="0"/>
              </a:rPr>
              <a:t>Religion</a:t>
            </a:r>
          </a:p>
          <a:p>
            <a:pPr marL="914400" lvl="1" indent="-342900" eaLnBrk="1" hangingPunct="1">
              <a:lnSpc>
                <a:spcPct val="115000"/>
              </a:lnSpc>
              <a:spcBef>
                <a:spcPct val="0"/>
              </a:spcBef>
              <a:spcAft>
                <a:spcPts val="1600"/>
              </a:spcAft>
              <a:buClr>
                <a:srgbClr val="B6D7A8"/>
              </a:buClr>
            </a:pPr>
            <a:r>
              <a:rPr lang="en-US" sz="1800" b="1" smtClean="0">
                <a:solidFill>
                  <a:srgbClr val="B6D7A8"/>
                </a:solidFill>
                <a:latin typeface="Arial" charset="0"/>
                <a:cs typeface="Arial" charset="0"/>
              </a:rPr>
              <a:t>Religion acts a kind of drug to keep the poor quiet</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PresentationFormat>On-screen Show (16:9)</PresentationFormat>
  <Paragraphs>41</Paragraphs>
  <Slides>8</Slides>
  <Notes>8</Notes>
  <HiddenSlides>0</HiddenSlides>
  <MMClips>0</MMClips>
  <ScaleCrop>false</ScaleCrop>
  <HeadingPairs>
    <vt:vector size="6" baseType="variant">
      <vt:variant>
        <vt:lpstr>Fonts Used</vt:lpstr>
      </vt:variant>
      <vt:variant>
        <vt:i4>1</vt:i4>
      </vt:variant>
      <vt:variant>
        <vt:lpstr>Design Template</vt:lpstr>
      </vt:variant>
      <vt:variant>
        <vt:i4>24</vt:i4>
      </vt:variant>
      <vt:variant>
        <vt:lpstr>Slide Titles</vt:lpstr>
      </vt:variant>
      <vt:variant>
        <vt:i4>8</vt:i4>
      </vt:variant>
    </vt:vector>
  </HeadingPairs>
  <TitlesOfParts>
    <vt:vector size="33" baseType="lpstr">
      <vt:lpstr>Arial</vt:lpstr>
      <vt:lpstr>simple-light-2</vt:lpstr>
      <vt:lpstr>simple-dark-2</vt:lpstr>
      <vt:lpstr>simple-light-2</vt:lpstr>
      <vt:lpstr>simple-light-2</vt:lpstr>
      <vt:lpstr>simple-light-2</vt:lpstr>
      <vt:lpstr>simple-light-2</vt:lpstr>
      <vt:lpstr>simple-light-2</vt:lpstr>
      <vt:lpstr>simple-light-2</vt:lpstr>
      <vt:lpstr>simple-light-2</vt:lpstr>
      <vt:lpstr>simple-light-2</vt:lpstr>
      <vt:lpstr>simple-light-2</vt:lpstr>
      <vt:lpstr>simple-light-2</vt:lpstr>
      <vt:lpstr>simple-light-2</vt:lpstr>
      <vt:lpstr>simple-dark-2</vt:lpstr>
      <vt:lpstr>simple-dark-2</vt:lpstr>
      <vt:lpstr>simple-dark-2</vt:lpstr>
      <vt:lpstr>simple-dark-2</vt:lpstr>
      <vt:lpstr>simple-dark-2</vt:lpstr>
      <vt:lpstr>simple-dark-2</vt:lpstr>
      <vt:lpstr>simple-dark-2</vt:lpstr>
      <vt:lpstr>simple-dark-2</vt:lpstr>
      <vt:lpstr>simple-dark-2</vt:lpstr>
      <vt:lpstr>simple-dark-2</vt:lpstr>
      <vt:lpstr>simple-dark-2</vt:lpstr>
      <vt:lpstr>MARXIST THEORY</vt:lpstr>
      <vt:lpstr>MARXIST THEORY</vt:lpstr>
      <vt:lpstr>MARXIST THEORY</vt:lpstr>
      <vt:lpstr>BASIC CONCEPTS</vt:lpstr>
      <vt:lpstr>BASIC CONCEPTS</vt:lpstr>
      <vt:lpstr>BASIC CONCEPTS</vt:lpstr>
      <vt:lpstr>BASIC CONCEPTS</vt:lpstr>
      <vt:lpstr>CAPITALIST IDEOLOGIES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MARXIST THEORY</dc:title>
  <cp:lastModifiedBy>Windows User</cp:lastModifiedBy>
  <cp:revision>1</cp:revision>
  <dcterms:modified xsi:type="dcterms:W3CDTF">2017-02-13T21:03:01Z</dcterms:modified>
</cp:coreProperties>
</file>