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96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3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96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9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03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8" name="Shape 1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10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17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4" name="Shape 11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24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Shape 12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31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0" name="Shape 13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37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8" name="Shape 13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43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14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49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4034" name="Shape 1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5F308D-732D-431A-818A-AC0AA78452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7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299CD8-8AB5-4B97-9ECC-6CFB0776A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947FBF-06C8-4CF3-83E3-DC1A3E699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57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76DA3A-7DB5-4693-8D56-3764BAA856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="ctr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60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B5623D-6443-4D95-ADDB-4E65A1CFC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64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2EE28A-A649-441A-862B-12E21DA0A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6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97077E-D7F5-41ED-B85D-B03EA09326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2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089F58-F93E-4003-A22F-180A24575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76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91DED1-30AD-4F56-9F8D-FDC67AD79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" name="Shape 7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8F66B39-D586-41D0-840B-FD374CAD2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1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="ctr"/>
          <a:lstStyle>
            <a:lvl1pPr lvl="0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85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788994-5709-4A18-9F18-14B0A30CBB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5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55BBF0-5F0E-4CE5-A0BC-7B854DAFEE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88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3F4A9E-910C-4BE3-BDB5-9F0305F0F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92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CA3C75-C3B6-4954-94EC-02292199C5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4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2D4625-32C2-4798-9E7D-493EF622D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698171-9479-4E79-94EE-C4D670FEF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FE6C45-F9FA-4A30-96B3-F18763BA8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7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A52BD6-09F2-4DAE-A43D-00BDCD29B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6B77F8-27DA-4441-8B7D-1A6660CA4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" name="Shape 34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9F9B42-348E-4EC7-8156-95A605E27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40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7C80A1-9614-4C77-B24B-E49B1CCBC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3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4B57DC-018E-4C84-8B8E-DE167262E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fld id="{C534D248-10A2-42C6-966B-BA5F058353D1}" type="slidenum">
              <a:rPr lang="en-US" sz="1000">
                <a:solidFill>
                  <a:srgbClr val="595959"/>
                </a:solidFill>
              </a:rPr>
              <a:pPr algn="r"/>
              <a:t>‹#›</a:t>
            </a:fld>
            <a:endParaRPr lang="en-US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5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3315" name="Shape 52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3316" name="Shape 53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fld id="{A2E6FCCA-B1CB-4471-A29D-0B9E16EB0126}" type="slidenum">
              <a:rPr lang="en-US" sz="1000">
                <a:solidFill>
                  <a:srgbClr val="ADADAD"/>
                </a:solidFill>
              </a:rPr>
              <a:pPr algn="r"/>
              <a:t>‹#›</a:t>
            </a:fld>
            <a:endParaRPr lang="en-US" sz="1000">
              <a:solidFill>
                <a:srgbClr val="ADADAD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99"/>
          <p:cNvSpPr txBox="1">
            <a:spLocks noGrp="1"/>
          </p:cNvSpPr>
          <p:nvPr>
            <p:ph type="ctrTitle"/>
          </p:nvPr>
        </p:nvSpPr>
        <p:spPr>
          <a:xfrm>
            <a:off x="311150" y="211138"/>
            <a:ext cx="8521700" cy="12509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</a:pPr>
            <a:r>
              <a:rPr lang="en-US" sz="6000" b="1" i="1" smtClean="0">
                <a:solidFill>
                  <a:srgbClr val="FFFFFF"/>
                </a:solidFill>
                <a:latin typeface="Arial" charset="0"/>
                <a:cs typeface="Arial" charset="0"/>
              </a:rPr>
              <a:t>AGENDA</a:t>
            </a:r>
          </a:p>
        </p:txBody>
      </p:sp>
      <p:pic>
        <p:nvPicPr>
          <p:cNvPr id="26626" name="Shape 10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00" y="1646238"/>
            <a:ext cx="28448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Shape 101"/>
          <p:cNvSpPr txBox="1">
            <a:spLocks noChangeArrowheads="1"/>
          </p:cNvSpPr>
          <p:nvPr/>
        </p:nvSpPr>
        <p:spPr bwMode="auto">
          <a:xfrm>
            <a:off x="2205038" y="4113213"/>
            <a:ext cx="477043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3600" b="1">
                <a:solidFill>
                  <a:srgbClr val="FFE599"/>
                </a:solidFill>
                <a:latin typeface="Comic Sans MS" pitchFamily="66" charset="0"/>
                <a:sym typeface="Comic Sans MS" pitchFamily="66" charset="0"/>
              </a:rPr>
              <a:t>Feminist Theory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06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6000" b="1" i="1" smtClean="0">
                <a:solidFill>
                  <a:srgbClr val="FFFFFF"/>
                </a:solidFill>
                <a:latin typeface="Arial" charset="0"/>
                <a:cs typeface="Arial" charset="0"/>
              </a:rPr>
              <a:t>DEFINITIONS</a:t>
            </a:r>
          </a:p>
        </p:txBody>
      </p:sp>
      <p:sp>
        <p:nvSpPr>
          <p:cNvPr id="28674" name="Shape 107"/>
          <p:cNvSpPr txBox="1">
            <a:spLocks noGrp="1"/>
          </p:cNvSpPr>
          <p:nvPr>
            <p:ph type="body" idx="1"/>
          </p:nvPr>
        </p:nvSpPr>
        <p:spPr>
          <a:xfrm>
            <a:off x="311150" y="1570038"/>
            <a:ext cx="8521700" cy="3219450"/>
          </a:xfrm>
        </p:spPr>
        <p:txBody>
          <a:bodyPr/>
          <a:lstStyle/>
          <a:p>
            <a:pPr marL="457200" indent="-4572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36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Feminist </a:t>
            </a:r>
          </a:p>
          <a:p>
            <a:pPr marL="457200" indent="-4572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36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Female</a:t>
            </a:r>
          </a:p>
          <a:p>
            <a:pPr marL="457200" indent="-4572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36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Feminine </a:t>
            </a:r>
          </a:p>
        </p:txBody>
      </p:sp>
      <p:pic>
        <p:nvPicPr>
          <p:cNvPr id="28675" name="Shape 10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4038" y="373063"/>
            <a:ext cx="30194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13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6000" b="1" i="1" smtClean="0">
                <a:solidFill>
                  <a:srgbClr val="FFFFFF"/>
                </a:solidFill>
                <a:latin typeface="Arial" charset="0"/>
                <a:cs typeface="Arial" charset="0"/>
              </a:rPr>
              <a:t>DEFINITIONS</a:t>
            </a:r>
          </a:p>
        </p:txBody>
      </p:sp>
      <p:sp>
        <p:nvSpPr>
          <p:cNvPr id="30722" name="Shape 114"/>
          <p:cNvSpPr txBox="1">
            <a:spLocks noGrp="1"/>
          </p:cNvSpPr>
          <p:nvPr>
            <p:ph type="body" idx="1"/>
          </p:nvPr>
        </p:nvSpPr>
        <p:spPr>
          <a:xfrm>
            <a:off x="311150" y="1570038"/>
            <a:ext cx="8521700" cy="3219450"/>
          </a:xfrm>
        </p:spPr>
        <p:txBody>
          <a:bodyPr/>
          <a:lstStyle/>
          <a:p>
            <a:pPr marL="457200" indent="-4572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36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Feminist  	</a:t>
            </a:r>
            <a:r>
              <a:rPr lang="en-US" sz="3600" b="1" smtClean="0">
                <a:solidFill>
                  <a:srgbClr val="00FFFF"/>
                </a:solidFill>
                <a:latin typeface="Arial" charset="0"/>
                <a:cs typeface="Arial" charset="0"/>
              </a:rPr>
              <a:t>political</a:t>
            </a:r>
          </a:p>
          <a:p>
            <a:pPr marL="457200" indent="-4572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36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Female		</a:t>
            </a:r>
            <a:r>
              <a:rPr lang="en-US" sz="3600" b="1" smtClean="0">
                <a:solidFill>
                  <a:srgbClr val="00FFFF"/>
                </a:solidFill>
                <a:latin typeface="Arial" charset="0"/>
                <a:cs typeface="Arial" charset="0"/>
              </a:rPr>
              <a:t>biological</a:t>
            </a:r>
          </a:p>
          <a:p>
            <a:pPr marL="457200" indent="-4572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36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Feminine 	</a:t>
            </a:r>
            <a:r>
              <a:rPr lang="en-US" sz="3600" b="1" smtClean="0">
                <a:solidFill>
                  <a:srgbClr val="00FFFF"/>
                </a:solidFill>
                <a:latin typeface="Arial" charset="0"/>
                <a:cs typeface="Arial" charset="0"/>
              </a:rPr>
              <a:t>cultural</a:t>
            </a:r>
          </a:p>
        </p:txBody>
      </p:sp>
      <p:pic>
        <p:nvPicPr>
          <p:cNvPr id="30723" name="Shape 1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4038" y="373063"/>
            <a:ext cx="30194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20"/>
          <p:cNvSpPr txBox="1">
            <a:spLocks noGrp="1"/>
          </p:cNvSpPr>
          <p:nvPr>
            <p:ph type="title"/>
          </p:nvPr>
        </p:nvSpPr>
        <p:spPr>
          <a:xfrm>
            <a:off x="46038" y="444500"/>
            <a:ext cx="9028112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6000" b="1" i="1" smtClean="0">
                <a:solidFill>
                  <a:srgbClr val="FFFFFF"/>
                </a:solidFill>
                <a:latin typeface="Arial" charset="0"/>
                <a:cs typeface="Arial" charset="0"/>
              </a:rPr>
              <a:t>SIMONE DE BEAUVOIR</a:t>
            </a:r>
          </a:p>
        </p:txBody>
      </p:sp>
      <p:sp>
        <p:nvSpPr>
          <p:cNvPr id="32770" name="Shape 121"/>
          <p:cNvSpPr txBox="1">
            <a:spLocks noGrp="1"/>
          </p:cNvSpPr>
          <p:nvPr>
            <p:ph type="body" idx="1"/>
          </p:nvPr>
        </p:nvSpPr>
        <p:spPr>
          <a:xfrm>
            <a:off x="311150" y="1733550"/>
            <a:ext cx="8521700" cy="2835275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endParaRPr lang="en-US" sz="4800" b="1" smtClean="0">
              <a:solidFill>
                <a:srgbClr val="FF00FF"/>
              </a:solidFill>
              <a:latin typeface="Comic Sans MS" pitchFamily="66" charset="0"/>
              <a:cs typeface="Arial" charset="0"/>
              <a:sym typeface="Comic Sans MS" pitchFamily="66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endParaRPr lang="en-US" sz="4800" b="1" smtClean="0">
              <a:solidFill>
                <a:srgbClr val="FF00FF"/>
              </a:solidFill>
              <a:latin typeface="Comic Sans MS" pitchFamily="66" charset="0"/>
              <a:cs typeface="Arial" charset="0"/>
              <a:sym typeface="Comic Sans MS" pitchFamily="66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4800" b="1" smtClean="0">
                <a:solidFill>
                  <a:srgbClr val="D5A6BD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“One is not born a woman.”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endParaRPr lang="en-US" sz="4800" b="1" smtClean="0">
              <a:solidFill>
                <a:srgbClr val="FF00FF"/>
              </a:solidFill>
              <a:latin typeface="Comic Sans MS" pitchFamily="66" charset="0"/>
              <a:cs typeface="Arial" charset="0"/>
              <a:sym typeface="Comic Sans MS" pitchFamily="66" charset="0"/>
            </a:endParaRPr>
          </a:p>
        </p:txBody>
      </p:sp>
      <p:pic>
        <p:nvPicPr>
          <p:cNvPr id="32771" name="Shape 1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2238" y="1539875"/>
            <a:ext cx="34845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27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4800" b="1" i="1" smtClean="0">
                <a:solidFill>
                  <a:srgbClr val="FFFFFF"/>
                </a:solidFill>
                <a:latin typeface="Arial" charset="0"/>
                <a:cs typeface="Arial" charset="0"/>
              </a:rPr>
              <a:t>FEMINIST THEORY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150" y="1524000"/>
            <a:ext cx="8521700" cy="3044825"/>
          </a:xfrm>
        </p:spPr>
        <p:txBody>
          <a:bodyPr>
            <a:noAutofit/>
          </a:bodyPr>
          <a:lstStyle/>
          <a:p>
            <a:pPr marL="457200" indent="-381000" eaLnBrk="1" fontAlgn="auto" hangingPunct="1">
              <a:lnSpc>
                <a:spcPct val="115000"/>
              </a:lnSpc>
              <a:spcAft>
                <a:spcPts val="1600"/>
              </a:spcAft>
              <a:buClr>
                <a:schemeClr val="lt2"/>
              </a:buClr>
              <a:buSzPct val="100000"/>
              <a:defRPr/>
            </a:pPr>
            <a:r>
              <a:rPr lang="en" sz="2400" b="1">
                <a:solidFill>
                  <a:schemeClr val="lt2"/>
                </a:solidFill>
                <a:sym typeface="Arial"/>
              </a:rPr>
              <a:t>Feminist theory asks to examine the way in which our personal identity is formed by our culture’s definitions of what it means to be a man or a woman.</a:t>
            </a:r>
          </a:p>
          <a:p>
            <a:pPr eaLnBrk="1" fontAlgn="auto" hangingPunct="1">
              <a:lnSpc>
                <a:spcPct val="115000"/>
              </a:lnSpc>
              <a:spcAft>
                <a:spcPts val="1600"/>
              </a:spcAft>
              <a:buClr>
                <a:schemeClr val="lt2"/>
              </a:buClr>
              <a:buSzPct val="100000"/>
              <a:defRPr/>
            </a:pPr>
            <a:r>
              <a:rPr lang="en" sz="2400" b="1">
                <a:solidFill>
                  <a:srgbClr val="BF9000"/>
                </a:solidFill>
                <a:sym typeface="Arial"/>
              </a:rPr>
              <a:t>Question: </a:t>
            </a:r>
            <a:r>
              <a:rPr lang="en" sz="2400" b="1">
                <a:solidFill>
                  <a:schemeClr val="lt2"/>
                </a:solidFill>
                <a:sym typeface="Arial"/>
              </a:rPr>
              <a:t> </a:t>
            </a:r>
          </a:p>
          <a:p>
            <a:pPr marL="457200" indent="-381000" eaLnBrk="1" fontAlgn="auto" hangingPunct="1">
              <a:lnSpc>
                <a:spcPct val="115000"/>
              </a:lnSpc>
              <a:spcAft>
                <a:spcPts val="1600"/>
              </a:spcAft>
              <a:buClr>
                <a:schemeClr val="lt2"/>
              </a:buClr>
              <a:buSzPct val="100000"/>
              <a:defRPr/>
            </a:pPr>
            <a:r>
              <a:rPr lang="en" sz="2400" b="1">
                <a:solidFill>
                  <a:schemeClr val="lt2"/>
                </a:solidFill>
                <a:sym typeface="Arial"/>
              </a:rPr>
              <a:t>How were the Macbeths socialized to be “masculine” or “feminine” in their culture?</a:t>
            </a:r>
          </a:p>
        </p:txBody>
      </p:sp>
      <p:pic>
        <p:nvPicPr>
          <p:cNvPr id="34819" name="Shape 1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03200"/>
            <a:ext cx="187801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34"/>
          <p:cNvSpPr txBox="1">
            <a:spLocks noGrp="1"/>
          </p:cNvSpPr>
          <p:nvPr>
            <p:ph type="title"/>
          </p:nvPr>
        </p:nvSpPr>
        <p:spPr>
          <a:xfrm>
            <a:off x="0" y="444500"/>
            <a:ext cx="91440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4800" b="1" i="1" smtClean="0">
                <a:solidFill>
                  <a:srgbClr val="FFFFFF"/>
                </a:solidFill>
                <a:latin typeface="Arial" charset="0"/>
                <a:cs typeface="Arial" charset="0"/>
              </a:rPr>
              <a:t>FEMINIST THEORY PREMISES</a:t>
            </a:r>
          </a:p>
        </p:txBody>
      </p:sp>
      <p:sp>
        <p:nvSpPr>
          <p:cNvPr id="36866" name="Shape 135"/>
          <p:cNvSpPr txBox="1">
            <a:spLocks noGrp="1"/>
          </p:cNvSpPr>
          <p:nvPr>
            <p:ph type="body" idx="1"/>
          </p:nvPr>
        </p:nvSpPr>
        <p:spPr>
          <a:xfrm>
            <a:off x="311150" y="1489075"/>
            <a:ext cx="8521700" cy="3079750"/>
          </a:xfrm>
        </p:spPr>
        <p:txBody>
          <a:bodyPr/>
          <a:lstStyle/>
          <a:p>
            <a:pPr marL="457200" indent="-3810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24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Patriarchy</a:t>
            </a:r>
          </a:p>
          <a:p>
            <a:pPr marL="914400" lvl="1" indent="-3810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24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Any society in which men hold all or most of the power</a:t>
            </a:r>
          </a:p>
          <a:p>
            <a:pPr marL="914400" lvl="1" indent="-3810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24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Women suffer varying degrees of oppression (depending on race, ethnicity, socioeconomic class, religion, sexual orientation, home country/region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40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6000" b="1" i="1" smtClean="0">
                <a:solidFill>
                  <a:srgbClr val="FFFFFF"/>
                </a:solidFill>
                <a:latin typeface="Arial" charset="0"/>
                <a:cs typeface="Arial" charset="0"/>
              </a:rPr>
              <a:t>CONSIDERATIONS</a:t>
            </a:r>
          </a:p>
        </p:txBody>
      </p:sp>
      <p:sp>
        <p:nvSpPr>
          <p:cNvPr id="38914" name="Shape 141"/>
          <p:cNvSpPr txBox="1">
            <a:spLocks noGrp="1"/>
          </p:cNvSpPr>
          <p:nvPr>
            <p:ph type="body" idx="1"/>
          </p:nvPr>
        </p:nvSpPr>
        <p:spPr>
          <a:xfrm>
            <a:off x="311150" y="1582738"/>
            <a:ext cx="8521700" cy="3206750"/>
          </a:xfrm>
        </p:spPr>
        <p:txBody>
          <a:bodyPr/>
          <a:lstStyle/>
          <a:p>
            <a:pPr marL="457200" indent="-3810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24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Gender roles produced by </a:t>
            </a:r>
            <a:r>
              <a:rPr lang="en-US" sz="2400" b="1" smtClean="0">
                <a:solidFill>
                  <a:srgbClr val="9FC5E8"/>
                </a:solidFill>
                <a:latin typeface="Arial" charset="0"/>
                <a:cs typeface="Arial" charset="0"/>
              </a:rPr>
              <a:t>patriarchy</a:t>
            </a:r>
            <a:r>
              <a:rPr lang="en-US" sz="24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, rather than by nature</a:t>
            </a:r>
          </a:p>
          <a:p>
            <a:pPr marL="457200" indent="-3810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24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Used to justify </a:t>
            </a:r>
            <a:r>
              <a:rPr lang="en-US" sz="2400" b="1" smtClean="0">
                <a:solidFill>
                  <a:srgbClr val="9FC5E8"/>
                </a:solidFill>
                <a:latin typeface="Arial" charset="0"/>
                <a:cs typeface="Arial" charset="0"/>
              </a:rPr>
              <a:t>inequalities</a:t>
            </a:r>
          </a:p>
          <a:p>
            <a:pPr marL="457200" indent="-3810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2400" b="1" smtClean="0">
                <a:solidFill>
                  <a:srgbClr val="9FC5E8"/>
                </a:solidFill>
                <a:latin typeface="Arial" charset="0"/>
                <a:cs typeface="Arial" charset="0"/>
              </a:rPr>
              <a:t>Good girls</a:t>
            </a:r>
            <a:r>
              <a:rPr lang="en-US" sz="24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 (put on pedestals, idealized)</a:t>
            </a:r>
          </a:p>
          <a:p>
            <a:pPr marL="457200" indent="-3810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2400" b="1" smtClean="0">
                <a:solidFill>
                  <a:srgbClr val="9FC5E8"/>
                </a:solidFill>
                <a:latin typeface="Arial" charset="0"/>
                <a:cs typeface="Arial" charset="0"/>
              </a:rPr>
              <a:t>Bad girls</a:t>
            </a:r>
            <a:r>
              <a:rPr lang="en-US" sz="24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 (violate traditional roles of sexual conduct)</a:t>
            </a:r>
          </a:p>
          <a:p>
            <a:pPr marL="457200" indent="-3810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24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Both good and bad girls are </a:t>
            </a:r>
            <a:r>
              <a:rPr lang="en-US" sz="2400" b="1" smtClean="0">
                <a:solidFill>
                  <a:srgbClr val="9FC5E8"/>
                </a:solidFill>
                <a:latin typeface="Arial" charset="0"/>
                <a:cs typeface="Arial" charset="0"/>
              </a:rPr>
              <a:t>objectified</a:t>
            </a:r>
          </a:p>
          <a:p>
            <a:pPr marL="457200" indent="-3810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ADADAD"/>
              </a:buClr>
            </a:pPr>
            <a:r>
              <a:rPr lang="en-US" sz="2400" b="1" smtClean="0">
                <a:solidFill>
                  <a:srgbClr val="9FC5E8"/>
                </a:solidFill>
                <a:latin typeface="Arial" charset="0"/>
                <a:cs typeface="Arial" charset="0"/>
              </a:rPr>
              <a:t>Sexism</a:t>
            </a:r>
            <a:r>
              <a:rPr lang="en-US" sz="2400" b="1" smtClean="0">
                <a:solidFill>
                  <a:srgbClr val="ADADAD"/>
                </a:solidFill>
                <a:latin typeface="Arial" charset="0"/>
                <a:cs typeface="Arial" charset="0"/>
              </a:rPr>
              <a:t> - women are innately inferior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46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6000" b="1" i="1" smtClean="0">
                <a:solidFill>
                  <a:srgbClr val="FFFFFF"/>
                </a:solidFill>
                <a:latin typeface="Arial" charset="0"/>
                <a:cs typeface="Arial" charset="0"/>
              </a:rPr>
              <a:t>FEMINIST THEORY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150" y="1512888"/>
            <a:ext cx="8521700" cy="3230562"/>
          </a:xfrm>
        </p:spPr>
        <p:txBody>
          <a:bodyPr>
            <a:noAutofit/>
          </a:bodyPr>
          <a:lstStyle/>
          <a:p>
            <a:pPr marL="457200" indent="-381000" eaLnBrk="1" fontAlgn="auto" hangingPunct="1">
              <a:lnSpc>
                <a:spcPct val="115000"/>
              </a:lnSpc>
              <a:spcAft>
                <a:spcPts val="1600"/>
              </a:spcAft>
              <a:buClr>
                <a:srgbClr val="F6B26B"/>
              </a:buClr>
              <a:buSzPct val="100000"/>
              <a:buFont typeface="Comic Sans MS"/>
              <a:buNone/>
              <a:defRPr/>
            </a:pPr>
            <a:r>
              <a:rPr lang="en" sz="2400" b="1">
                <a:solidFill>
                  <a:srgbClr val="F6B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Seeks to understand the ways in which women are oppressed</a:t>
            </a:r>
          </a:p>
          <a:p>
            <a:pPr eaLnBrk="1" fontAlgn="auto" hangingPunct="1">
              <a:lnSpc>
                <a:spcPct val="115000"/>
              </a:lnSpc>
              <a:spcAft>
                <a:spcPts val="1600"/>
              </a:spcAft>
              <a:buClr>
                <a:schemeClr val="lt2"/>
              </a:buClr>
              <a:buSzPct val="100000"/>
              <a:defRPr/>
            </a:pPr>
            <a:endParaRPr sz="2400" b="1">
              <a:solidFill>
                <a:srgbClr val="F6B26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52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6000" b="1" i="1" smtClean="0">
                <a:solidFill>
                  <a:srgbClr val="FFFFFF"/>
                </a:solidFill>
                <a:latin typeface="Arial" charset="0"/>
                <a:cs typeface="Arial" charset="0"/>
              </a:rPr>
              <a:t>FEMINIST THEORY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150" y="1512888"/>
            <a:ext cx="8521700" cy="3230562"/>
          </a:xfrm>
        </p:spPr>
        <p:txBody>
          <a:bodyPr>
            <a:noAutofit/>
          </a:bodyPr>
          <a:lstStyle/>
          <a:p>
            <a:pPr marL="457200" indent="-381000" eaLnBrk="1" fontAlgn="auto" hangingPunct="1">
              <a:lnSpc>
                <a:spcPct val="115000"/>
              </a:lnSpc>
              <a:spcAft>
                <a:spcPts val="1600"/>
              </a:spcAft>
              <a:buClr>
                <a:srgbClr val="F6B26B"/>
              </a:buClr>
              <a:buSzPct val="100000"/>
              <a:buFont typeface="Comic Sans MS"/>
              <a:buNone/>
              <a:defRPr/>
            </a:pPr>
            <a:r>
              <a:rPr lang="en" sz="2400" b="1">
                <a:solidFill>
                  <a:srgbClr val="F6B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Seeks to understand the ways in which women are oppressed</a:t>
            </a:r>
          </a:p>
          <a:p>
            <a:pPr eaLnBrk="1" fontAlgn="auto" hangingPunct="1">
              <a:lnSpc>
                <a:spcPct val="115000"/>
              </a:lnSpc>
              <a:spcAft>
                <a:spcPts val="1600"/>
              </a:spcAft>
              <a:buClr>
                <a:schemeClr val="lt2"/>
              </a:buClr>
              <a:buSzPct val="100000"/>
              <a:defRPr/>
            </a:pPr>
            <a:endParaRPr sz="2400" b="1">
              <a:solidFill>
                <a:srgbClr val="F6B26B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eaLnBrk="1" fontAlgn="auto" hangingPunct="1">
              <a:lnSpc>
                <a:spcPct val="115000"/>
              </a:lnSpc>
              <a:spcAft>
                <a:spcPts val="1600"/>
              </a:spcAft>
              <a:buClr>
                <a:schemeClr val="lt2"/>
              </a:buClr>
              <a:buSzPct val="100000"/>
              <a:defRPr/>
            </a:pPr>
            <a:r>
              <a:rPr lang="en" sz="2400" b="1">
                <a:solidFill>
                  <a:srgbClr val="F6B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Question:</a:t>
            </a:r>
          </a:p>
          <a:p>
            <a:pPr eaLnBrk="1" fontAlgn="auto" hangingPunct="1">
              <a:lnSpc>
                <a:spcPct val="115000"/>
              </a:lnSpc>
              <a:spcAft>
                <a:spcPts val="1600"/>
              </a:spcAft>
              <a:buClr>
                <a:schemeClr val="lt2"/>
              </a:buClr>
              <a:buSzPct val="100000"/>
              <a:defRPr/>
            </a:pPr>
            <a:r>
              <a:rPr lang="en" sz="2400" b="1">
                <a:solidFill>
                  <a:srgbClr val="F6B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about a section in </a:t>
            </a:r>
            <a:r>
              <a:rPr lang="en" sz="2400" b="1" i="1">
                <a:solidFill>
                  <a:srgbClr val="F6B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Awakening</a:t>
            </a:r>
            <a:r>
              <a:rPr lang="en" sz="2400" b="1">
                <a:solidFill>
                  <a:srgbClr val="F6B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 could analyze using Feminist Theory.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PresentationFormat>On-screen Show (16:9)</PresentationFormat>
  <Paragraphs>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24</vt:i4>
      </vt:variant>
      <vt:variant>
        <vt:lpstr>Slide Titles</vt:lpstr>
      </vt:variant>
      <vt:variant>
        <vt:i4>9</vt:i4>
      </vt:variant>
    </vt:vector>
  </HeadingPairs>
  <TitlesOfParts>
    <vt:vector size="35" baseType="lpstr">
      <vt:lpstr>Arial</vt:lpstr>
      <vt:lpstr>Comic Sans MS</vt:lpstr>
      <vt:lpstr>simple-light-2</vt:lpstr>
      <vt:lpstr>simple-dark-2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simple-dark-2</vt:lpstr>
      <vt:lpstr>simple-dark-2</vt:lpstr>
      <vt:lpstr>simple-dark-2</vt:lpstr>
      <vt:lpstr>simple-dark-2</vt:lpstr>
      <vt:lpstr>simple-dark-2</vt:lpstr>
      <vt:lpstr>simple-dark-2</vt:lpstr>
      <vt:lpstr>simple-dark-2</vt:lpstr>
      <vt:lpstr>simple-dark-2</vt:lpstr>
      <vt:lpstr>simple-dark-2</vt:lpstr>
      <vt:lpstr>simple-dark-2</vt:lpstr>
      <vt:lpstr>simple-dark-2</vt:lpstr>
      <vt:lpstr>AGENDA</vt:lpstr>
      <vt:lpstr>DEFINITIONS</vt:lpstr>
      <vt:lpstr>DEFINITIONS</vt:lpstr>
      <vt:lpstr>SIMONE DE BEAUVOIR</vt:lpstr>
      <vt:lpstr>FEMINIST THEORY</vt:lpstr>
      <vt:lpstr>FEMINIST THEORY PREMISES</vt:lpstr>
      <vt:lpstr>CONSIDERATIONS</vt:lpstr>
      <vt:lpstr>FEMINIST THEORY</vt:lpstr>
      <vt:lpstr>FEMINIST THEORY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cp:lastModifiedBy>Windows User</cp:lastModifiedBy>
  <cp:revision>1</cp:revision>
  <dcterms:modified xsi:type="dcterms:W3CDTF">2017-02-08T21:18:00Z</dcterms:modified>
</cp:coreProperties>
</file>